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7" r:id="rId3"/>
    <p:sldId id="269" r:id="rId4"/>
    <p:sldId id="277" r:id="rId5"/>
    <p:sldId id="278" r:id="rId6"/>
    <p:sldId id="308" r:id="rId7"/>
    <p:sldId id="309" r:id="rId8"/>
    <p:sldId id="310" r:id="rId9"/>
    <p:sldId id="311" r:id="rId10"/>
    <p:sldId id="312" r:id="rId11"/>
    <p:sldId id="315" r:id="rId12"/>
    <p:sldId id="316" r:id="rId13"/>
    <p:sldId id="272" r:id="rId14"/>
    <p:sldId id="318" r:id="rId15"/>
    <p:sldId id="319" r:id="rId16"/>
    <p:sldId id="273" r:id="rId17"/>
    <p:sldId id="321" r:id="rId18"/>
    <p:sldId id="322" r:id="rId19"/>
    <p:sldId id="323" r:id="rId20"/>
    <p:sldId id="325" r:id="rId21"/>
    <p:sldId id="324" r:id="rId22"/>
    <p:sldId id="326" r:id="rId23"/>
    <p:sldId id="274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5" r:id="rId32"/>
    <p:sldId id="334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275" r:id="rId51"/>
    <p:sldId id="353" r:id="rId52"/>
    <p:sldId id="354" r:id="rId53"/>
    <p:sldId id="355" r:id="rId54"/>
    <p:sldId id="276" r:id="rId55"/>
    <p:sldId id="356" r:id="rId56"/>
    <p:sldId id="358" r:id="rId57"/>
    <p:sldId id="357" r:id="rId58"/>
    <p:sldId id="359" r:id="rId59"/>
    <p:sldId id="360" r:id="rId60"/>
    <p:sldId id="361" r:id="rId61"/>
    <p:sldId id="363" r:id="rId62"/>
    <p:sldId id="362" r:id="rId63"/>
    <p:sldId id="364" r:id="rId64"/>
    <p:sldId id="365" r:id="rId65"/>
    <p:sldId id="366" r:id="rId66"/>
    <p:sldId id="367" r:id="rId67"/>
    <p:sldId id="368" r:id="rId68"/>
    <p:sldId id="369" r:id="rId69"/>
    <p:sldId id="370" r:id="rId70"/>
    <p:sldId id="270" r:id="rId7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17FC52B-6EAC-44C3-A3B1-AF3F566CF018}">
          <p14:sldIdLst>
            <p14:sldId id="256"/>
            <p14:sldId id="267"/>
          </p14:sldIdLst>
        </p14:section>
        <p14:section name="Databases and Web Development" id="{21B38AA1-03D0-47E8-A210-63D88BA819E7}">
          <p14:sldIdLst>
            <p14:sldId id="269"/>
            <p14:sldId id="277"/>
            <p14:sldId id="278"/>
          </p14:sldIdLst>
        </p14:section>
        <p14:section name="Structured Query Langugage (SQL)" id="{7C7B2839-F29E-484B-88A4-6A8676CA4251}">
          <p14:sldIdLst>
            <p14:sldId id="308"/>
            <p14:sldId id="309"/>
            <p14:sldId id="310"/>
            <p14:sldId id="311"/>
            <p14:sldId id="312"/>
            <p14:sldId id="315"/>
            <p14:sldId id="316"/>
          </p14:sldIdLst>
        </p14:section>
        <p14:section name="Database APIs" id="{E6C546AA-AAD4-6A47-A7A2-CC041AD8E6FD}">
          <p14:sldIdLst>
            <p14:sldId id="272"/>
            <p14:sldId id="318"/>
            <p14:sldId id="319"/>
          </p14:sldIdLst>
        </p14:section>
        <p14:section name="Managing a MySQL Database" id="{30B492BB-2E59-B74F-A392-EF1D6D031C62}">
          <p14:sldIdLst>
            <p14:sldId id="273"/>
            <p14:sldId id="321"/>
            <p14:sldId id="322"/>
            <p14:sldId id="323"/>
            <p14:sldId id="325"/>
            <p14:sldId id="324"/>
            <p14:sldId id="326"/>
          </p14:sldIdLst>
        </p14:section>
        <p14:section name="Accessing MySQl in PHP" id="{8CBFDFBC-D560-C54D-864C-EDDA35B9BDB7}">
          <p14:sldIdLst>
            <p14:sldId id="274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</p14:sldIdLst>
        </p14:section>
        <p14:section name="Case Study Schemas" id="{AAC40114-5FB6-A349-9382-4C72880B73C2}">
          <p14:sldIdLst>
            <p14:sldId id="275"/>
            <p14:sldId id="353"/>
            <p14:sldId id="354"/>
            <p14:sldId id="355"/>
          </p14:sldIdLst>
        </p14:section>
        <p14:section name="Sample Database Techniques" id="{C655E649-1122-DA42-9B85-6E23AEBD19D6}">
          <p14:sldIdLst>
            <p14:sldId id="276"/>
            <p14:sldId id="356"/>
            <p14:sldId id="358"/>
            <p14:sldId id="357"/>
            <p14:sldId id="359"/>
            <p14:sldId id="360"/>
            <p14:sldId id="361"/>
            <p14:sldId id="363"/>
            <p14:sldId id="362"/>
            <p14:sldId id="364"/>
            <p14:sldId id="365"/>
            <p14:sldId id="366"/>
            <p14:sldId id="367"/>
            <p14:sldId id="368"/>
            <p14:sldId id="369"/>
            <p14:sldId id="370"/>
          </p14:sldIdLst>
        </p14:section>
        <p14:section name="What You’ve Learned" id="{D1453C29-32EE-E84B-8F2B-E90C5636CCB5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92" autoAdjust="0"/>
    <p:restoredTop sz="99598" autoAdjust="0"/>
  </p:normalViewPr>
  <p:slideViewPr>
    <p:cSldViewPr showGuides="1">
      <p:cViewPr varScale="1">
        <p:scale>
          <a:sx n="77" d="100"/>
          <a:sy n="77" d="100"/>
        </p:scale>
        <p:origin x="162" y="78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6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5486400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22516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>
                <a:latin typeface="Rockwell" pitchFamily="18" charset="0"/>
              </a:rPr>
              <a:t> </a:t>
            </a:r>
            <a:r>
              <a:rPr lang="en-US" sz="1800" baseline="0" dirty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>
                <a:latin typeface="Rockwell" pitchFamily="18" charset="0"/>
              </a:rPr>
              <a:t> </a:t>
            </a:r>
            <a:r>
              <a:rPr lang="en-US" sz="1800" baseline="0" dirty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+mj-lt"/>
              </a:rPr>
              <a:t>Textbook</a:t>
            </a:r>
            <a:r>
              <a:rPr lang="en-US" sz="1200" baseline="0" dirty="0">
                <a:solidFill>
                  <a:schemeClr val="bg1"/>
                </a:solidFill>
                <a:latin typeface="+mj-lt"/>
              </a:rPr>
              <a:t> to be published by 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Pearson Ed in early 2014</a:t>
            </a:r>
          </a:p>
          <a:p>
            <a:pPr algn="r"/>
            <a:r>
              <a:rPr lang="en-US" sz="1200" dirty="0">
                <a:solidFill>
                  <a:schemeClr val="bg1"/>
                </a:solidFill>
                <a:latin typeface="+mj-lt"/>
              </a:rPr>
              <a:t>http://www.funwebdev.com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11/9/2016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11/9/2016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11/9/2016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11/9/2016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11/9/2016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11/9/2016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50" r:id="rId13"/>
    <p:sldLayoutId id="2147483660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7315200" cy="2819400"/>
          </a:xfrm>
        </p:spPr>
        <p:txBody>
          <a:bodyPr/>
          <a:lstStyle/>
          <a:p>
            <a:r>
              <a:rPr lang="en-US" dirty="0"/>
              <a:t>Working with </a:t>
            </a:r>
            <a:r>
              <a:rPr lang="en-US" dirty="0">
                <a:solidFill>
                  <a:schemeClr val="tx2"/>
                </a:solidFill>
              </a:rPr>
              <a:t>Databases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79696"/>
            <a:ext cx="5486400" cy="533400"/>
          </a:xfrm>
        </p:spPr>
        <p:txBody>
          <a:bodyPr>
            <a:noAutofit/>
          </a:bodyPr>
          <a:lstStyle/>
          <a:p>
            <a:r>
              <a:rPr lang="en-US" sz="3600" dirty="0"/>
              <a:t>Chapter 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SQL for transactions use the START TRANSACTION, COMMIT, and ROLLBACK commands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easy transactions</a:t>
            </a:r>
          </a:p>
        </p:txBody>
      </p:sp>
      <p:pic>
        <p:nvPicPr>
          <p:cNvPr id="5" name="Picture 4" descr="Screen Shot 2014-02-15 at 12.35.4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8400"/>
            <a:ext cx="7086600" cy="392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75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Indexes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large sets of data, searching for a particular record can take a long time.</a:t>
            </a:r>
          </a:p>
          <a:p>
            <a:r>
              <a:rPr lang="en-US" dirty="0"/>
              <a:t>Consider the worst-case scenario for searching where we compare our query against every single record. If there are </a:t>
            </a:r>
            <a:r>
              <a:rPr lang="en-US" i="1" dirty="0"/>
              <a:t>n </a:t>
            </a:r>
            <a:r>
              <a:rPr lang="en-US" dirty="0"/>
              <a:t>elements we say it takes O(n) time to do a search (we would say “Order of </a:t>
            </a:r>
            <a:r>
              <a:rPr lang="en-US" i="1" dirty="0"/>
              <a:t>n</a:t>
            </a:r>
            <a:r>
              <a:rPr lang="en-US" dirty="0"/>
              <a:t>”).</a:t>
            </a:r>
          </a:p>
          <a:p>
            <a:r>
              <a:rPr lang="en-US" dirty="0"/>
              <a:t>In comparison, a </a:t>
            </a:r>
            <a:r>
              <a:rPr lang="en-US" b="1" dirty="0"/>
              <a:t>balanced binary tree </a:t>
            </a:r>
            <a:r>
              <a:rPr lang="en-US" dirty="0"/>
              <a:t>data structure can be searched in O(log2 n) time.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N= 1,000,000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log2 (1000000) = 20 </a:t>
            </a:r>
            <a:r>
              <a:rPr lang="en-US" dirty="0">
                <a:sym typeface="Wingdings"/>
              </a:rPr>
              <a:t> much faster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62467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Indexes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balanced trees or other efficient structures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matter which data structure is used, the application of that structure to ensure results are quickly accessible is called an </a:t>
            </a:r>
            <a:r>
              <a:rPr lang="en-US" b="1" dirty="0"/>
              <a:t>index</a:t>
            </a:r>
            <a:r>
              <a:rPr lang="en-US" dirty="0"/>
              <a:t>. Every node in the index has just that field, with a pointer to the full record (on disk)</a:t>
            </a:r>
          </a:p>
        </p:txBody>
      </p:sp>
      <p:pic>
        <p:nvPicPr>
          <p:cNvPr id="6" name="Picture 5" descr="4071511016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00400"/>
            <a:ext cx="7315200" cy="32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4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Database </a:t>
            </a:r>
            <a:r>
              <a:rPr lang="en-US" dirty="0">
                <a:solidFill>
                  <a:srgbClr val="467082"/>
                </a:solidFill>
              </a:rPr>
              <a:t>APIs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>
                <a:solidFill>
                  <a:schemeClr val="accent1"/>
                </a:solidFill>
              </a:rPr>
              <a:t>3</a:t>
            </a:r>
            <a:r>
              <a:rPr lang="en-US" dirty="0"/>
              <a:t> of 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56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API </a:t>
            </a:r>
            <a:r>
              <a:rPr lang="en-US" dirty="0"/>
              <a:t>stands for application programming interface and in general refers to the classes, methods, functions, and variables that your application uses to perform some task.</a:t>
            </a:r>
          </a:p>
          <a:p>
            <a:r>
              <a:rPr lang="en-US" dirty="0"/>
              <a:t>Some database APIs work only with a specific type of database; others are cross-platform and can work with multiple databases.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75809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MySQL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239000" cy="4525963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MySQL extension</a:t>
            </a:r>
            <a:r>
              <a:rPr lang="en-US" dirty="0"/>
              <a:t>. 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Original extension to PHP for working with MySQL.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Replaced with the newer </a:t>
            </a:r>
            <a:r>
              <a:rPr lang="en-US" dirty="0" err="1"/>
              <a:t>mysqli</a:t>
            </a:r>
            <a:r>
              <a:rPr lang="en-US" dirty="0"/>
              <a:t> extension. 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Procedural API to be used only with versions of MySQL older than 4.1.3. </a:t>
            </a:r>
          </a:p>
          <a:p>
            <a:pPr marL="342900" indent="-342900">
              <a:buFont typeface="Arial"/>
              <a:buChar char="•"/>
            </a:pPr>
            <a:r>
              <a:rPr lang="en-US" b="1" dirty="0" err="1"/>
              <a:t>mysqli</a:t>
            </a:r>
            <a:r>
              <a:rPr lang="en-US" b="1" dirty="0"/>
              <a:t> extension</a:t>
            </a:r>
            <a:r>
              <a:rPr lang="en-US" dirty="0"/>
              <a:t>. 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Provides </a:t>
            </a:r>
            <a:r>
              <a:rPr lang="en-US" b="1" dirty="0"/>
              <a:t>both </a:t>
            </a:r>
            <a:r>
              <a:rPr lang="en-US" dirty="0"/>
              <a:t>a procedural and an object-oriented approach. This extension also supports most of the latest features of MySQL.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PHP data objects (PDOs)</a:t>
            </a:r>
            <a:r>
              <a:rPr lang="en-US" dirty="0"/>
              <a:t>. 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This object-oriented API has been available since PHP 5.1 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Provides an </a:t>
            </a:r>
            <a:r>
              <a:rPr lang="en-US" b="1" dirty="0"/>
              <a:t>abstraction layer </a:t>
            </a:r>
            <a:r>
              <a:rPr lang="en-US" dirty="0"/>
              <a:t>(i.e., a set of classes that hide the implementation details for some set of functionality) that with the appropriate drivers can be used with </a:t>
            </a:r>
            <a:r>
              <a:rPr lang="en-US" i="1" dirty="0"/>
              <a:t>any </a:t>
            </a:r>
            <a:r>
              <a:rPr lang="en-US" dirty="0"/>
              <a:t>database, and not just MySQL databases. However, it is not able to make use of all the latest features of MySQL.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is more than 1</a:t>
            </a:r>
          </a:p>
        </p:txBody>
      </p:sp>
    </p:spTree>
    <p:extLst>
      <p:ext uri="{BB962C8B-B14F-4D97-AF65-F5344CB8AC3E}">
        <p14:creationId xmlns:p14="http://schemas.microsoft.com/office/powerpoint/2010/main" val="1574575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404040"/>
                </a:solidFill>
              </a:rPr>
              <a:t>ManaginG</a:t>
            </a:r>
            <a:r>
              <a:rPr lang="en-US" dirty="0">
                <a:solidFill>
                  <a:srgbClr val="404040"/>
                </a:solidFill>
              </a:rPr>
              <a:t> a </a:t>
            </a:r>
            <a:r>
              <a:rPr lang="en-US" dirty="0">
                <a:solidFill>
                  <a:schemeClr val="tx2"/>
                </a:solidFill>
              </a:rPr>
              <a:t>MySQL</a:t>
            </a:r>
            <a:r>
              <a:rPr lang="en-US" dirty="0">
                <a:solidFill>
                  <a:srgbClr val="404040"/>
                </a:solidFill>
              </a:rPr>
              <a:t> Database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>
                <a:solidFill>
                  <a:schemeClr val="accent1"/>
                </a:solidFill>
              </a:rPr>
              <a:t>4</a:t>
            </a:r>
            <a:r>
              <a:rPr lang="en-US" dirty="0"/>
              <a:t> of 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27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access the 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you will eventually be able to manipulate the database from your PHP code, there are some routine maintenance operations that do not warrant custom code. Tools include: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Command Line Interface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phpMyAdmin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err="1"/>
              <a:t>MySQLWorkbench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So, so many ways</a:t>
            </a:r>
          </a:p>
        </p:txBody>
      </p:sp>
    </p:spTree>
    <p:extLst>
      <p:ext uri="{BB962C8B-B14F-4D97-AF65-F5344CB8AC3E}">
        <p14:creationId xmlns:p14="http://schemas.microsoft.com/office/powerpoint/2010/main" val="3699337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46237"/>
            <a:ext cx="7696200" cy="4525963"/>
          </a:xfrm>
        </p:spPr>
        <p:txBody>
          <a:bodyPr>
            <a:normAutofit/>
          </a:bodyPr>
          <a:lstStyle/>
          <a:p>
            <a:r>
              <a:rPr lang="en-US" dirty="0"/>
              <a:t>Specify the host, username, and database name to connect to as shown below:</a:t>
            </a:r>
          </a:p>
          <a:p>
            <a:r>
              <a:rPr lang="en-US" b="1" dirty="0" err="1"/>
              <a:t>mysql</a:t>
            </a:r>
            <a:r>
              <a:rPr lang="en-US" b="1" dirty="0"/>
              <a:t> -h 192.168.1.14 -u </a:t>
            </a:r>
            <a:r>
              <a:rPr lang="en-US" b="1" dirty="0" err="1"/>
              <a:t>bookUser</a:t>
            </a:r>
            <a:r>
              <a:rPr lang="en-US" b="1" dirty="0"/>
              <a:t> –p</a:t>
            </a:r>
          </a:p>
          <a:p>
            <a:r>
              <a:rPr lang="en-US" dirty="0"/>
              <a:t>Once inside of a session, you may enter any SQL query, terminated with a semicolon (;)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Oldie but a goodie.</a:t>
            </a:r>
          </a:p>
        </p:txBody>
      </p:sp>
    </p:spTree>
    <p:extLst>
      <p:ext uri="{BB962C8B-B14F-4D97-AF65-F5344CB8AC3E}">
        <p14:creationId xmlns:p14="http://schemas.microsoft.com/office/powerpoint/2010/main" val="2641768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Interface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Oldie but a goodie.</a:t>
            </a:r>
          </a:p>
        </p:txBody>
      </p:sp>
      <p:pic>
        <p:nvPicPr>
          <p:cNvPr id="6" name="Content Placeholder 5" descr="4071511017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311" r="-43311"/>
          <a:stretch>
            <a:fillRect/>
          </a:stretch>
        </p:blipFill>
        <p:spPr>
          <a:xfrm>
            <a:off x="418232" y="1295400"/>
            <a:ext cx="7277968" cy="5146203"/>
          </a:xfrm>
        </p:spPr>
      </p:pic>
    </p:spTree>
    <p:extLst>
      <p:ext uri="{BB962C8B-B14F-4D97-AF65-F5344CB8AC3E}">
        <p14:creationId xmlns:p14="http://schemas.microsoft.com/office/powerpoint/2010/main" val="3196767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  <a:latin typeface="Rockwell Condensed" pitchFamily="18" charset="0"/>
              </a:rPr>
              <a:t>Databases</a:t>
            </a:r>
            <a:r>
              <a:rPr lang="en-US" sz="2400" dirty="0">
                <a:solidFill>
                  <a:schemeClr val="bg2"/>
                </a:solidFill>
                <a:latin typeface="Rockwell Condensed" pitchFamily="18" charset="0"/>
              </a:rPr>
              <a:t> and Web 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57800" y="1076980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ckwell Condensed" pitchFamily="18" charset="0"/>
              </a:rPr>
              <a:t>Structured Query Language (</a:t>
            </a:r>
            <a:r>
              <a:rPr lang="en-US" sz="2400" dirty="0">
                <a:solidFill>
                  <a:schemeClr val="accent5"/>
                </a:solidFill>
                <a:latin typeface="Rockwell Condensed" pitchFamily="18" charset="0"/>
              </a:rPr>
              <a:t>SQL</a:t>
            </a:r>
            <a:r>
              <a:rPr lang="en-US" sz="2400" dirty="0">
                <a:solidFill>
                  <a:srgbClr val="FFFFFF"/>
                </a:solidFill>
                <a:latin typeface="Rockwell Condensed" pitchFamily="18" charset="0"/>
              </a:rPr>
              <a:t>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144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ckwell Condensed" pitchFamily="18" charset="0"/>
              </a:rPr>
              <a:t>Database </a:t>
            </a:r>
            <a:r>
              <a:rPr lang="en-US" sz="2400" dirty="0">
                <a:solidFill>
                  <a:schemeClr val="accent5"/>
                </a:solidFill>
                <a:latin typeface="Rockwell Condensed" pitchFamily="18" charset="0"/>
              </a:rPr>
              <a:t>APIs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4400" y="53528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14400" y="375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76401" y="39725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ckwell Condensed" pitchFamily="18" charset="0"/>
              </a:rPr>
              <a:t>Accessing MySQL in </a:t>
            </a:r>
            <a:r>
              <a:rPr lang="en-US" sz="2400" dirty="0">
                <a:solidFill>
                  <a:srgbClr val="F3703A"/>
                </a:solidFill>
                <a:latin typeface="Rockwell Condensed" pitchFamily="18" charset="0"/>
              </a:rPr>
              <a:t>PHP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4400" y="3733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14400" y="51816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76400" y="5344180"/>
            <a:ext cx="2743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ckwell Condensed" pitchFamily="18" charset="0"/>
              </a:rPr>
              <a:t>Sample Database </a:t>
            </a:r>
            <a:r>
              <a:rPr lang="en-US" sz="2400" dirty="0">
                <a:solidFill>
                  <a:srgbClr val="F3703A"/>
                </a:solidFill>
                <a:latin typeface="Rockwell Condensed" pitchFamily="18" charset="0"/>
              </a:rPr>
              <a:t>Techniques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52004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6482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410201" y="25247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ckwell Condensed" pitchFamily="18" charset="0"/>
              </a:rPr>
              <a:t>Managing a </a:t>
            </a:r>
            <a:r>
              <a:rPr lang="en-US" sz="2400" dirty="0">
                <a:solidFill>
                  <a:srgbClr val="F3703A"/>
                </a:solidFill>
                <a:latin typeface="Rockwell Condensed" pitchFamily="18" charset="0"/>
              </a:rPr>
              <a:t>MySQL</a:t>
            </a:r>
            <a:r>
              <a:rPr lang="en-US" sz="2400" dirty="0">
                <a:solidFill>
                  <a:schemeClr val="bg2"/>
                </a:solidFill>
                <a:latin typeface="Rockwell Condensed" pitchFamily="18" charset="0"/>
              </a:rPr>
              <a:t> Database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482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648200" y="375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10201" y="39725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ckwell Condensed" pitchFamily="18" charset="0"/>
              </a:rPr>
              <a:t>Case Study Schemas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48200" y="3733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Interface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bet you’ll use it </a:t>
            </a:r>
            <a:r>
              <a:rPr lang="en-US" dirty="0" err="1"/>
              <a:t>oneday</a:t>
            </a:r>
            <a:r>
              <a:rPr lang="en-US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46237"/>
            <a:ext cx="7543800" cy="4525963"/>
          </a:xfrm>
        </p:spPr>
        <p:txBody>
          <a:bodyPr/>
          <a:lstStyle/>
          <a:p>
            <a:r>
              <a:rPr lang="en-US" dirty="0"/>
              <a:t>To import commands from a file called </a:t>
            </a:r>
            <a:r>
              <a:rPr lang="en-US" i="1" dirty="0" err="1"/>
              <a:t>commands.sql</a:t>
            </a:r>
            <a:r>
              <a:rPr lang="en-US" dirty="0"/>
              <a:t>, for example, we would use the </a:t>
            </a:r>
            <a:r>
              <a:rPr lang="en-US" b="1" dirty="0"/>
              <a:t>&lt;</a:t>
            </a:r>
            <a:r>
              <a:rPr lang="en-US" dirty="0"/>
              <a:t> operation:</a:t>
            </a:r>
          </a:p>
          <a:p>
            <a:r>
              <a:rPr lang="en-US" b="1" dirty="0" err="1"/>
              <a:t>mysql</a:t>
            </a:r>
            <a:r>
              <a:rPr lang="en-US" b="1" dirty="0"/>
              <a:t> –h 192.168.1.14 –u </a:t>
            </a:r>
            <a:r>
              <a:rPr lang="en-US" b="1" dirty="0" err="1"/>
              <a:t>bookUser</a:t>
            </a:r>
            <a:r>
              <a:rPr lang="en-US" b="1" dirty="0"/>
              <a:t> –p </a:t>
            </a:r>
            <a:r>
              <a:rPr lang="en-US" b="1" dirty="0">
                <a:solidFill>
                  <a:schemeClr val="accent2"/>
                </a:solidFill>
              </a:rPr>
              <a:t>&lt; </a:t>
            </a:r>
            <a:r>
              <a:rPr lang="en-US" b="1" dirty="0" err="1">
                <a:solidFill>
                  <a:schemeClr val="accent2"/>
                </a:solidFill>
              </a:rPr>
              <a:t>commands.sql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dirty="0"/>
              <a:t>Although GUI tools allow this as well, the CLI can be integrated into automated scripts to aid with mirroring, backup, and recovery.</a:t>
            </a:r>
          </a:p>
        </p:txBody>
      </p:sp>
    </p:spTree>
    <p:extLst>
      <p:ext uri="{BB962C8B-B14F-4D97-AF65-F5344CB8AC3E}">
        <p14:creationId xmlns:p14="http://schemas.microsoft.com/office/powerpoint/2010/main" val="2752310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phpMyAdmin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Will even generate PHP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934200" cy="4525963"/>
          </a:xfrm>
        </p:spPr>
        <p:txBody>
          <a:bodyPr/>
          <a:lstStyle/>
          <a:p>
            <a:r>
              <a:rPr lang="en-US" dirty="0"/>
              <a:t>A popular web-based front-end (written in PHP) called </a:t>
            </a:r>
            <a:r>
              <a:rPr lang="en-US" b="1" dirty="0" err="1"/>
              <a:t>phpMyAdmin</a:t>
            </a:r>
            <a:r>
              <a:rPr lang="en-US" b="1" dirty="0"/>
              <a:t> </a:t>
            </a:r>
            <a:r>
              <a:rPr lang="en-US" dirty="0"/>
              <a:t>allows developers to access management tools through a web portal.</a:t>
            </a:r>
          </a:p>
        </p:txBody>
      </p:sp>
      <p:pic>
        <p:nvPicPr>
          <p:cNvPr id="5" name="Picture 4" descr="4071511018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743200"/>
            <a:ext cx="6781800" cy="373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18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Workbench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Powerful design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934200" cy="4525963"/>
          </a:xfrm>
        </p:spPr>
        <p:txBody>
          <a:bodyPr/>
          <a:lstStyle/>
          <a:p>
            <a:r>
              <a:rPr lang="en-US" dirty="0"/>
              <a:t>The MySQL Workbench is a free tool from Oracle to work with MySQL databases.</a:t>
            </a:r>
          </a:p>
        </p:txBody>
      </p:sp>
      <p:pic>
        <p:nvPicPr>
          <p:cNvPr id="6" name="Picture 5" descr="4071511019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90800"/>
            <a:ext cx="65032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3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Accessing </a:t>
            </a:r>
            <a:r>
              <a:rPr lang="en-US" dirty="0" err="1">
                <a:solidFill>
                  <a:srgbClr val="404040"/>
                </a:solidFill>
              </a:rPr>
              <a:t>MySQl</a:t>
            </a:r>
            <a:r>
              <a:rPr lang="en-US" dirty="0">
                <a:solidFill>
                  <a:srgbClr val="404040"/>
                </a:solidFill>
              </a:rPr>
              <a:t> in </a:t>
            </a:r>
            <a:r>
              <a:rPr lang="en-US" dirty="0">
                <a:solidFill>
                  <a:srgbClr val="467082"/>
                </a:solidFill>
              </a:rPr>
              <a:t>PHP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>
                <a:solidFill>
                  <a:schemeClr val="accent1"/>
                </a:solidFill>
              </a:rPr>
              <a:t>5 </a:t>
            </a:r>
            <a:r>
              <a:rPr lang="en-US" dirty="0"/>
              <a:t>of 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653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Database Connection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matter what API you use, the basic database connection algorithm is the same: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Connect to the database.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Handle connection errors.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Execute the SQL query.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Process the results.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Free resources and close connection.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69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Database Connection 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illustration through example</a:t>
            </a:r>
          </a:p>
        </p:txBody>
      </p:sp>
      <p:pic>
        <p:nvPicPr>
          <p:cNvPr id="6" name="Content Placeholder 5" descr="4071511020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81" r="-2881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609600" y="2819400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5562600"/>
            <a:ext cx="14859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Handle errors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1950" y="3909218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Execute the query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" y="457200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 the results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" y="4848999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Free and close</a:t>
            </a:r>
          </a:p>
        </p:txBody>
      </p:sp>
    </p:spTree>
    <p:extLst>
      <p:ext uri="{BB962C8B-B14F-4D97-AF65-F5344CB8AC3E}">
        <p14:creationId xmlns:p14="http://schemas.microsoft.com/office/powerpoint/2010/main" val="3023621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Database Connection 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illustration through example</a:t>
            </a:r>
          </a:p>
        </p:txBody>
      </p:sp>
      <p:pic>
        <p:nvPicPr>
          <p:cNvPr id="5" name="Content Placeholder 4" descr="Screen Shot 2014-02-15 at 1.36.13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57" b="-55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02407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Storing Connection Details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Hard-coding the database connection details in your code is not ideal.</a:t>
            </a:r>
          </a:p>
          <a:p>
            <a:r>
              <a:rPr lang="en-US" dirty="0"/>
              <a:t>Connection details almost always change as a site moves from development, to testing, to production.</a:t>
            </a:r>
          </a:p>
          <a:p>
            <a:r>
              <a:rPr lang="en-US" dirty="0"/>
              <a:t>We should move these connection details out of our connection code and place it in some central location.</a:t>
            </a:r>
          </a:p>
        </p:txBody>
      </p:sp>
      <p:pic>
        <p:nvPicPr>
          <p:cNvPr id="6" name="Picture 5" descr="Screen Shot 2014-02-15 at 1.39.17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343400"/>
            <a:ext cx="7086600" cy="189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28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Connection Errors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handle potential connection errors in our code.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Procedural </a:t>
            </a:r>
            <a:r>
              <a:rPr lang="en-US" b="1" dirty="0" err="1"/>
              <a:t>mysqli</a:t>
            </a:r>
            <a:r>
              <a:rPr lang="en-US" dirty="0"/>
              <a:t> techniques use conditional (if...else) statements on the returned object from the connection attempt.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</a:t>
            </a:r>
            <a:r>
              <a:rPr lang="en-US" b="1" dirty="0"/>
              <a:t>PDO</a:t>
            </a:r>
            <a:r>
              <a:rPr lang="en-US" dirty="0"/>
              <a:t> technique uses try-catch which relies on thrown exceptions when an error </a:t>
            </a:r>
            <a:r>
              <a:rPr lang="en-US" dirty="0" err="1"/>
              <a:t>occurrs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78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Connection Errors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Procedural Approach</a:t>
            </a:r>
          </a:p>
        </p:txBody>
      </p:sp>
      <p:pic>
        <p:nvPicPr>
          <p:cNvPr id="6" name="Content Placeholder 5" descr="Screen Shot 2014-02-15 at 1.40.45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" r="-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0461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Databases </a:t>
            </a:r>
            <a:r>
              <a:rPr lang="en-US" dirty="0"/>
              <a:t>and Web Development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>
                <a:solidFill>
                  <a:schemeClr val="accent1"/>
                </a:solidFill>
              </a:rPr>
              <a:t>1</a:t>
            </a:r>
            <a:r>
              <a:rPr lang="en-US" dirty="0"/>
              <a:t> of 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907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Connection Errors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Object-Oriented PDO with try-catch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4876800"/>
            <a:ext cx="6400800" cy="1295400"/>
          </a:xfrm>
        </p:spPr>
        <p:txBody>
          <a:bodyPr/>
          <a:lstStyle/>
          <a:p>
            <a:r>
              <a:rPr lang="en-US" dirty="0"/>
              <a:t>In addition PDO has 3 different error modes, that allow you to control when errors are thrown.</a:t>
            </a:r>
          </a:p>
        </p:txBody>
      </p:sp>
      <p:pic>
        <p:nvPicPr>
          <p:cNvPr id="8" name="Picture 7" descr="Screen Shot 2014-02-15 at 1.43.2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6978486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67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the Query</a:t>
            </a:r>
          </a:p>
        </p:txBody>
      </p:sp>
      <p:pic>
        <p:nvPicPr>
          <p:cNvPr id="5" name="Content Placeholder 4" descr="Screen Shot 2014-02-15 at 1.46.04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054" b="-25054"/>
          <a:stretch>
            <a:fillRect/>
          </a:stretch>
        </p:blipFill>
        <p:spPr>
          <a:xfrm>
            <a:off x="914400" y="1143000"/>
            <a:ext cx="6400800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Procedural and Object-Oriented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0600" y="5562600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return a </a:t>
            </a:r>
            <a:r>
              <a:rPr lang="en-US" b="1" dirty="0"/>
              <a:t>result set</a:t>
            </a:r>
            <a:r>
              <a:rPr lang="en-US" dirty="0"/>
              <a:t>, which is a type of cursor or pointer to the returned data</a:t>
            </a:r>
          </a:p>
        </p:txBody>
      </p:sp>
    </p:spTree>
    <p:extLst>
      <p:ext uri="{BB962C8B-B14F-4D97-AF65-F5344CB8AC3E}">
        <p14:creationId xmlns:p14="http://schemas.microsoft.com/office/powerpoint/2010/main" val="3138059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Queries that don’t return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Procedural and Object-Oriented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creen Shot 2014-02-15 at 1.57.1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6781800" cy="2069371"/>
          </a:xfrm>
          <a:prstGeom prst="rect">
            <a:avLst/>
          </a:prstGeom>
        </p:spPr>
      </p:pic>
      <p:pic>
        <p:nvPicPr>
          <p:cNvPr id="8" name="Picture 7" descr="Screen Shot 2014-02-15 at 1.57.41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282700"/>
            <a:ext cx="6781800" cy="137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User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Say, using an HTML form posted to the PHP script</a:t>
            </a:r>
          </a:p>
        </p:txBody>
      </p:sp>
      <p:pic>
        <p:nvPicPr>
          <p:cNvPr id="3" name="Content Placeholder 2" descr="407151102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900" b="-199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8037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User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 everyone is nice.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4400" y="3886200"/>
            <a:ext cx="6400800" cy="2286000"/>
          </a:xfrm>
        </p:spPr>
        <p:txBody>
          <a:bodyPr/>
          <a:lstStyle/>
          <a:p>
            <a:r>
              <a:rPr lang="en-US" dirty="0"/>
              <a:t>While this does work, it opens our site to one of the most common web security attacks, the </a:t>
            </a:r>
            <a:r>
              <a:rPr lang="en-US" b="1" dirty="0"/>
              <a:t>SQL injection attack.</a:t>
            </a:r>
          </a:p>
        </p:txBody>
      </p:sp>
      <p:pic>
        <p:nvPicPr>
          <p:cNvPr id="7" name="Picture 6" descr="Screen Shot 2014-02-15 at 2.00.1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6934200" cy="192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41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Illustration</a:t>
            </a:r>
          </a:p>
        </p:txBody>
      </p:sp>
      <p:pic>
        <p:nvPicPr>
          <p:cNvPr id="5" name="Content Placeholder 4" descr="4071516019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47" r="-1114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Chapter 16</a:t>
            </a:r>
          </a:p>
        </p:txBody>
      </p:sp>
    </p:spTree>
    <p:extLst>
      <p:ext uri="{BB962C8B-B14F-4D97-AF65-F5344CB8AC3E}">
        <p14:creationId xmlns:p14="http://schemas.microsoft.com/office/powerpoint/2010/main" val="2632299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Defend against attack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Distrust user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SQL injection class of attack can be protected against by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Sanitizing</a:t>
            </a:r>
            <a:r>
              <a:rPr lang="en-US" dirty="0"/>
              <a:t> user input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Using </a:t>
            </a:r>
            <a:r>
              <a:rPr lang="en-US" b="1" dirty="0"/>
              <a:t>Prepared Statements</a:t>
            </a:r>
          </a:p>
          <a:p>
            <a:pPr marL="342900" indent="-342900">
              <a:buFont typeface="Arial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2694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Sanitize User Input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Quick and easy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</a:t>
            </a:r>
            <a:r>
              <a:rPr lang="en-US" dirty="0" err="1"/>
              <a:t>remove</a:t>
            </a:r>
            <a:r>
              <a:rPr lang="en-US" dirty="0"/>
              <a:t> any special characters from a desired piece of text. </a:t>
            </a:r>
          </a:p>
          <a:p>
            <a:r>
              <a:rPr lang="en-US" dirty="0"/>
              <a:t>User inputs can be sanitized in PHP using the </a:t>
            </a:r>
            <a:r>
              <a:rPr lang="en-US" dirty="0" err="1"/>
              <a:t>mysqli_real_escape_string</a:t>
            </a:r>
            <a:r>
              <a:rPr lang="en-US" dirty="0"/>
              <a:t>() method or, if using PDO, the quote() method</a:t>
            </a:r>
            <a:endParaRPr lang="en-US" b="1" dirty="0"/>
          </a:p>
        </p:txBody>
      </p:sp>
      <p:pic>
        <p:nvPicPr>
          <p:cNvPr id="6" name="Picture 5" descr="Screen Shot 2014-02-15 at 2.11.4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10000"/>
            <a:ext cx="7162800" cy="19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88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Prepared Statements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Better in general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prepared statement</a:t>
            </a:r>
            <a:r>
              <a:rPr lang="en-US" dirty="0"/>
              <a:t> a way to improve performance for queries that need to be executed multiple times. </a:t>
            </a:r>
          </a:p>
          <a:p>
            <a:r>
              <a:rPr lang="en-US" dirty="0"/>
              <a:t>A prepared statement  optimizes it so that it has superior performance for multiple requests.</a:t>
            </a:r>
          </a:p>
          <a:p>
            <a:r>
              <a:rPr lang="en-US" dirty="0"/>
              <a:t> It also integrates sanitization into each user input automatically, thereby protecting us from SQL injection.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6707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Prepared Statements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mysqli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4-02-15 at 2.13.3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600200"/>
            <a:ext cx="741927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16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2238"/>
            <a:ext cx="8534400" cy="10207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Databases and Web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chapter covers the core principles of relational </a:t>
            </a:r>
            <a:r>
              <a:rPr lang="en-US" b="1" dirty="0"/>
              <a:t>Database Management Systems (DBMSs)</a:t>
            </a:r>
            <a:r>
              <a:rPr lang="en-US" dirty="0"/>
              <a:t>.</a:t>
            </a:r>
          </a:p>
          <a:p>
            <a:r>
              <a:rPr lang="en-US" dirty="0"/>
              <a:t>All database management systems are capable of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managing large amounts of data,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maintaining data integrity,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responding to many queries,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creating indexes and triggers, and more.</a:t>
            </a:r>
          </a:p>
          <a:p>
            <a:r>
              <a:rPr lang="en-US" dirty="0"/>
              <a:t>The term </a:t>
            </a:r>
            <a:r>
              <a:rPr lang="en-US" b="1" dirty="0"/>
              <a:t>database </a:t>
            </a:r>
            <a:r>
              <a:rPr lang="en-US" dirty="0"/>
              <a:t>can refer to both the software (i.e., to the DBMS) and to the data that is managed by the DBMS.</a:t>
            </a:r>
          </a:p>
        </p:txBody>
      </p:sp>
    </p:spTree>
    <p:extLst>
      <p:ext uri="{BB962C8B-B14F-4D97-AF65-F5344CB8AC3E}">
        <p14:creationId xmlns:p14="http://schemas.microsoft.com/office/powerpoint/2010/main" val="3205638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Prepared Statements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PDO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4-02-15 at 2.14.1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764067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92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Prepared Statements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Comparison of two techniques</a:t>
            </a:r>
          </a:p>
        </p:txBody>
      </p:sp>
      <p:pic>
        <p:nvPicPr>
          <p:cNvPr id="6" name="Content Placeholder 5" descr="Screen Shot 2014-02-15 at 2.15.27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98" r="-13698"/>
          <a:stretch>
            <a:fillRect/>
          </a:stretch>
        </p:blipFill>
        <p:spPr>
          <a:xfrm>
            <a:off x="310467" y="1219201"/>
            <a:ext cx="7233333" cy="5114642"/>
          </a:xfrm>
        </p:spPr>
      </p:pic>
    </p:spTree>
    <p:extLst>
      <p:ext uri="{BB962C8B-B14F-4D97-AF65-F5344CB8AC3E}">
        <p14:creationId xmlns:p14="http://schemas.microsoft.com/office/powerpoint/2010/main" val="3690777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Query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mysqli</a:t>
            </a:r>
            <a:endParaRPr lang="en-US" dirty="0"/>
          </a:p>
        </p:txBody>
      </p:sp>
      <p:pic>
        <p:nvPicPr>
          <p:cNvPr id="5" name="Content Placeholder 4" descr="Screen Shot 2014-02-15 at 2.17.14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77" b="-32577"/>
          <a:stretch>
            <a:fillRect/>
          </a:stretch>
        </p:blipFill>
        <p:spPr>
          <a:xfrm>
            <a:off x="990600" y="762000"/>
            <a:ext cx="6358142" cy="4495800"/>
          </a:xfrm>
        </p:spPr>
      </p:pic>
      <p:pic>
        <p:nvPicPr>
          <p:cNvPr id="7" name="Content Placeholder 4" descr="Screen Shot 2014-02-15 at 2.20.12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461" b="-79461"/>
          <a:stretch>
            <a:fillRect/>
          </a:stretch>
        </p:blipFill>
        <p:spPr>
          <a:xfrm>
            <a:off x="914400" y="3124200"/>
            <a:ext cx="64008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32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Query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Mysqli</a:t>
            </a:r>
            <a:r>
              <a:rPr lang="en-US" dirty="0"/>
              <a:t> – using prepared statements</a:t>
            </a:r>
          </a:p>
        </p:txBody>
      </p:sp>
      <p:pic>
        <p:nvPicPr>
          <p:cNvPr id="6" name="Content Placeholder 5" descr="Screen Shot 2014-02-15 at 2.18.51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656" b="-17656"/>
          <a:stretch>
            <a:fillRect/>
          </a:stretch>
        </p:blipFill>
        <p:spPr>
          <a:xfrm>
            <a:off x="914400" y="914400"/>
            <a:ext cx="7004733" cy="4953000"/>
          </a:xfrm>
        </p:spPr>
      </p:pic>
    </p:spTree>
    <p:extLst>
      <p:ext uri="{BB962C8B-B14F-4D97-AF65-F5344CB8AC3E}">
        <p14:creationId xmlns:p14="http://schemas.microsoft.com/office/powerpoint/2010/main" val="2031323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 into an object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Instead of an array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following (very simplified) class:</a:t>
            </a:r>
          </a:p>
          <a:p>
            <a:r>
              <a:rPr lang="en-US" dirty="0"/>
              <a:t>class Book {</a:t>
            </a:r>
          </a:p>
          <a:p>
            <a:r>
              <a:rPr lang="en-US" dirty="0"/>
              <a:t>	public $id;</a:t>
            </a:r>
            <a:br>
              <a:rPr lang="en-US" dirty="0"/>
            </a:br>
            <a:r>
              <a:rPr lang="en-US" dirty="0"/>
              <a:t>	public $title;</a:t>
            </a:r>
            <a:br>
              <a:rPr lang="en-US" dirty="0"/>
            </a:br>
            <a:r>
              <a:rPr lang="en-US" dirty="0"/>
              <a:t>	public $</a:t>
            </a:r>
            <a:r>
              <a:rPr lang="en-US" dirty="0" err="1"/>
              <a:t>copyrightYear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	public $description;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7891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 into an object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Instead of an array</a:t>
            </a:r>
          </a:p>
        </p:txBody>
      </p:sp>
      <p:pic>
        <p:nvPicPr>
          <p:cNvPr id="3" name="Picture 2" descr="Screen Shot 2014-02-15 at 2.23.1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7603104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52578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property names must match exactly (including the case) the field names in the table(s) in the query</a:t>
            </a:r>
          </a:p>
        </p:txBody>
      </p:sp>
    </p:spTree>
    <p:extLst>
      <p:ext uri="{BB962C8B-B14F-4D97-AF65-F5344CB8AC3E}">
        <p14:creationId xmlns:p14="http://schemas.microsoft.com/office/powerpoint/2010/main" val="3943971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 into an object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more flexible example, where class names needn’t match DB fields</a:t>
            </a:r>
          </a:p>
        </p:txBody>
      </p:sp>
      <p:pic>
        <p:nvPicPr>
          <p:cNvPr id="5" name="Picture 4" descr="Screen Shot 2014-02-15 at 2.24.5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8755"/>
            <a:ext cx="5181600" cy="1464595"/>
          </a:xfrm>
          <a:prstGeom prst="rect">
            <a:avLst/>
          </a:prstGeom>
        </p:spPr>
      </p:pic>
      <p:pic>
        <p:nvPicPr>
          <p:cNvPr id="7" name="Picture 6" descr="Screen Shot 2014-02-15 at 2.25.27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"/>
          <a:stretch/>
        </p:blipFill>
        <p:spPr>
          <a:xfrm>
            <a:off x="914400" y="2760665"/>
            <a:ext cx="5181600" cy="318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28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Freeing Resources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And closing the connection</a:t>
            </a:r>
          </a:p>
        </p:txBody>
      </p:sp>
      <p:pic>
        <p:nvPicPr>
          <p:cNvPr id="5" name="Picture 4" descr="Screen Shot 2014-02-15 at 2.28.3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505200"/>
            <a:ext cx="6553200" cy="1583413"/>
          </a:xfrm>
          <a:prstGeom prst="rect">
            <a:avLst/>
          </a:prstGeom>
        </p:spPr>
      </p:pic>
      <p:pic>
        <p:nvPicPr>
          <p:cNvPr id="3" name="Picture 2" descr="Screen Shot 2014-02-15 at 2.27.51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76399"/>
            <a:ext cx="6577265" cy="1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95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Transactions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mysqli</a:t>
            </a:r>
            <a:endParaRPr lang="en-US" dirty="0"/>
          </a:p>
        </p:txBody>
      </p:sp>
      <p:pic>
        <p:nvPicPr>
          <p:cNvPr id="6" name="Picture 5" descr="Screen Shot 2014-02-15 at 2.31.2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343400"/>
            <a:ext cx="6096000" cy="1992684"/>
          </a:xfrm>
          <a:prstGeom prst="rect">
            <a:avLst/>
          </a:prstGeom>
        </p:spPr>
      </p:pic>
      <p:pic>
        <p:nvPicPr>
          <p:cNvPr id="5" name="Picture 4" descr="Screen Shot 2014-02-15 at 2.31.02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05000"/>
            <a:ext cx="6096000" cy="24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73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Transactions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PDO</a:t>
            </a:r>
          </a:p>
        </p:txBody>
      </p:sp>
      <p:pic>
        <p:nvPicPr>
          <p:cNvPr id="3" name="Picture 2" descr="Screen Shot 2014-02-15 at 2.32.41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71600"/>
            <a:ext cx="6248400" cy="489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03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MySQL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other open source and proprietary relational DBMS, including: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PostgreSQL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Oracle Database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IBM DB2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Microsoft SQL Server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MySQL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will be using MySQL</a:t>
            </a:r>
          </a:p>
        </p:txBody>
      </p:sp>
    </p:spTree>
    <p:extLst>
      <p:ext uri="{BB962C8B-B14F-4D97-AF65-F5344CB8AC3E}">
        <p14:creationId xmlns:p14="http://schemas.microsoft.com/office/powerpoint/2010/main" val="5122694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Case Study Schemas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>
                <a:solidFill>
                  <a:schemeClr val="accent1"/>
                </a:solidFill>
              </a:rPr>
              <a:t>6 </a:t>
            </a:r>
            <a:r>
              <a:rPr lang="en-US" dirty="0"/>
              <a:t>of 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851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Database</a:t>
            </a:r>
          </a:p>
        </p:txBody>
      </p:sp>
      <p:pic>
        <p:nvPicPr>
          <p:cNvPr id="5" name="Content Placeholder 4" descr="4071511023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92" b="-1392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52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CRM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Customer Relationship Management</a:t>
            </a:r>
          </a:p>
        </p:txBody>
      </p:sp>
      <p:pic>
        <p:nvPicPr>
          <p:cNvPr id="6" name="Content Placeholder 5" descr="4071511024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22" b="-371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46352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Travel Photo Sharing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5" name="Content Placeholder 4" descr="4071511025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351" b="-13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40608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404040"/>
                </a:solidFill>
              </a:rPr>
              <a:t>Sample Database </a:t>
            </a:r>
            <a:r>
              <a:rPr lang="en-US" dirty="0">
                <a:solidFill>
                  <a:schemeClr val="tx2"/>
                </a:solidFill>
              </a:rPr>
              <a:t>Techniques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>
                <a:solidFill>
                  <a:schemeClr val="accent1"/>
                </a:solidFill>
              </a:rPr>
              <a:t>7 </a:t>
            </a:r>
            <a:r>
              <a:rPr lang="en-US" dirty="0"/>
              <a:t>of 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425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a list of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of the most common database tasks in PHP is to display a list of links (i.e., a series of &lt;li&gt; elements within a &lt;</a:t>
            </a:r>
            <a:r>
              <a:rPr lang="en-US" dirty="0" err="1"/>
              <a:t>ul</a:t>
            </a:r>
            <a:r>
              <a:rPr lang="en-US" dirty="0"/>
              <a:t>&gt;).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Picture 5" descr="Screen Shot 2014-02-15 at 2.43.0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76600"/>
            <a:ext cx="6324600" cy="235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332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a list of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At its simplest, the code would look something like the following:</a:t>
            </a:r>
          </a:p>
          <a:p>
            <a:r>
              <a:rPr lang="en-US" dirty="0"/>
              <a:t>$</a:t>
            </a:r>
            <a:r>
              <a:rPr lang="en-US" dirty="0" err="1"/>
              <a:t>sql</a:t>
            </a:r>
            <a:r>
              <a:rPr lang="en-US" dirty="0"/>
              <a:t> = "SELECT * FROM Categories ORDER BY 	</a:t>
            </a:r>
            <a:r>
              <a:rPr lang="en-US" dirty="0" err="1"/>
              <a:t>CategoryName</a:t>
            </a:r>
            <a:r>
              <a:rPr lang="en-US" dirty="0"/>
              <a:t>”;</a:t>
            </a:r>
            <a:br>
              <a:rPr lang="en-US" dirty="0"/>
            </a:br>
            <a:r>
              <a:rPr lang="en-US" dirty="0"/>
              <a:t>$result = $</a:t>
            </a:r>
            <a:r>
              <a:rPr lang="en-US" dirty="0" err="1"/>
              <a:t>pdo</a:t>
            </a:r>
            <a:r>
              <a:rPr lang="en-US" dirty="0"/>
              <a:t>-&gt;query($</a:t>
            </a:r>
            <a:r>
              <a:rPr lang="en-US" dirty="0" err="1"/>
              <a:t>sql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while ($row = $result-&gt;fetch()) {</a:t>
            </a:r>
            <a:br>
              <a:rPr lang="en-US" dirty="0"/>
            </a:br>
            <a:r>
              <a:rPr lang="en-US" dirty="0"/>
              <a:t>	</a:t>
            </a:r>
            <a:r>
              <a:rPr lang="es-ES_tradnl" dirty="0"/>
              <a:t>echo '</a:t>
            </a:r>
            <a:r>
              <a:rPr lang="es-ES_tradnl" b="1" dirty="0">
                <a:solidFill>
                  <a:schemeClr val="accent2"/>
                </a:solidFill>
              </a:rPr>
              <a:t>&lt;li&gt;</a:t>
            </a:r>
            <a:r>
              <a:rPr lang="es-ES_tradnl" dirty="0"/>
              <a:t>’;</a:t>
            </a:r>
            <a:br>
              <a:rPr lang="es-ES_tradnl" dirty="0"/>
            </a:br>
            <a:r>
              <a:rPr lang="es-ES_tradnl" dirty="0"/>
              <a:t>	echo '</a:t>
            </a:r>
            <a:r>
              <a:rPr lang="es-ES_tradnl" b="1" dirty="0">
                <a:solidFill>
                  <a:schemeClr val="accent2"/>
                </a:solidFill>
              </a:rPr>
              <a:t>&lt;a </a:t>
            </a:r>
            <a:r>
              <a:rPr lang="es-ES_tradnl" b="1" dirty="0" err="1">
                <a:solidFill>
                  <a:schemeClr val="accent2"/>
                </a:solidFill>
              </a:rPr>
              <a:t>href</a:t>
            </a:r>
            <a:r>
              <a:rPr lang="es-ES_tradnl" b="1" dirty="0">
                <a:solidFill>
                  <a:schemeClr val="accent2"/>
                </a:solidFill>
              </a:rPr>
              <a:t>=</a:t>
            </a:r>
            <a:r>
              <a:rPr lang="es-ES_tradnl" dirty="0"/>
              <a:t>"</a:t>
            </a:r>
            <a:r>
              <a:rPr lang="es-ES_tradnl" dirty="0" err="1"/>
              <a:t>list.php?category</a:t>
            </a:r>
            <a:r>
              <a:rPr lang="es-ES_tradnl" dirty="0"/>
              <a:t>=' . $</a:t>
            </a:r>
            <a:r>
              <a:rPr lang="es-ES_tradnl" dirty="0" err="1"/>
              <a:t>row</a:t>
            </a:r>
            <a:r>
              <a:rPr lang="es-ES_tradnl" dirty="0"/>
              <a:t>['</a:t>
            </a:r>
            <a:r>
              <a:rPr lang="es-ES_tradnl" dirty="0">
                <a:solidFill>
                  <a:schemeClr val="accent1"/>
                </a:solidFill>
              </a:rPr>
              <a:t>ID</a:t>
            </a:r>
            <a:r>
              <a:rPr lang="es-ES_tradnl" dirty="0"/>
              <a:t>'] . '"&gt;’;</a:t>
            </a:r>
            <a:br>
              <a:rPr lang="es-ES_tradnl" dirty="0"/>
            </a:br>
            <a:r>
              <a:rPr lang="es-ES_tradnl" dirty="0"/>
              <a:t>	echo $</a:t>
            </a:r>
            <a:r>
              <a:rPr lang="es-ES_tradnl" dirty="0" err="1"/>
              <a:t>row</a:t>
            </a:r>
            <a:r>
              <a:rPr lang="es-ES_tradnl" dirty="0"/>
              <a:t>['</a:t>
            </a:r>
            <a:r>
              <a:rPr lang="es-ES_tradnl" dirty="0" err="1">
                <a:solidFill>
                  <a:srgbClr val="009FDA"/>
                </a:solidFill>
              </a:rPr>
              <a:t>CategoryName</a:t>
            </a:r>
            <a:r>
              <a:rPr lang="es-ES_tradnl" dirty="0"/>
              <a:t>'];</a:t>
            </a:r>
            <a:br>
              <a:rPr lang="es-ES_tradnl" dirty="0"/>
            </a:br>
            <a:r>
              <a:rPr lang="es-ES_tradnl" dirty="0"/>
              <a:t>	echo '</a:t>
            </a:r>
            <a:r>
              <a:rPr lang="es-ES_tradnl" b="1" dirty="0">
                <a:solidFill>
                  <a:srgbClr val="CE2933"/>
                </a:solidFill>
              </a:rPr>
              <a:t>&lt;/a&gt;</a:t>
            </a:r>
            <a:r>
              <a:rPr lang="es-ES_tradnl" dirty="0"/>
              <a:t>’;</a:t>
            </a:r>
            <a:br>
              <a:rPr lang="es-ES_tradnl" dirty="0"/>
            </a:br>
            <a:r>
              <a:rPr lang="es-ES_tradnl" dirty="0"/>
              <a:t>	echo '</a:t>
            </a:r>
            <a:r>
              <a:rPr lang="es-ES_tradnl" b="1" dirty="0">
                <a:solidFill>
                  <a:srgbClr val="CE2933"/>
                </a:solidFill>
              </a:rPr>
              <a:t>&lt;/li&gt;</a:t>
            </a:r>
            <a:r>
              <a:rPr lang="es-ES_tradnl" dirty="0"/>
              <a:t>’;</a:t>
            </a:r>
            <a:br>
              <a:rPr lang="es-ES_tradnl" dirty="0"/>
            </a:br>
            <a:r>
              <a:rPr lang="es-ES_tradnl" dirty="0"/>
              <a:t>}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312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a list of Links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More maintainable version</a:t>
            </a:r>
          </a:p>
        </p:txBody>
      </p:sp>
      <p:pic>
        <p:nvPicPr>
          <p:cNvPr id="6" name="Content Placeholder 5" descr="Screen Shot 2014-02-15 at 2.40.02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662" b="-28662"/>
          <a:stretch>
            <a:fillRect/>
          </a:stretch>
        </p:blipFill>
        <p:spPr>
          <a:xfrm>
            <a:off x="685800" y="762000"/>
            <a:ext cx="7391400" cy="5226410"/>
          </a:xfrm>
        </p:spPr>
      </p:pic>
      <p:grpSp>
        <p:nvGrpSpPr>
          <p:cNvPr id="9" name="Group 8"/>
          <p:cNvGrpSpPr/>
          <p:nvPr/>
        </p:nvGrpSpPr>
        <p:grpSpPr>
          <a:xfrm>
            <a:off x="2286000" y="3733800"/>
            <a:ext cx="4648200" cy="304800"/>
            <a:chOff x="2286000" y="3733800"/>
            <a:chExt cx="4648200" cy="304800"/>
          </a:xfrm>
        </p:grpSpPr>
        <p:pic>
          <p:nvPicPr>
            <p:cNvPr id="7" name="Picture 6" descr="Screen Shot 2014-02-15 at 2.41.39 PM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3755825"/>
              <a:ext cx="3886200" cy="206575"/>
            </a:xfrm>
            <a:prstGeom prst="rect">
              <a:avLst/>
            </a:prstGeom>
          </p:spPr>
        </p:pic>
        <p:pic>
          <p:nvPicPr>
            <p:cNvPr id="8" name="Picture 7" descr="Screen Shot 2014-02-15 at 2.42.05 P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172200" y="3733800"/>
              <a:ext cx="7620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987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Results Page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Visual of search box, results page, and no results page</a:t>
            </a:r>
          </a:p>
        </p:txBody>
      </p:sp>
      <p:pic>
        <p:nvPicPr>
          <p:cNvPr id="6" name="Content Placeholder 5" descr="407151102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29" r="-22729"/>
          <a:stretch>
            <a:fillRect/>
          </a:stretch>
        </p:blipFill>
        <p:spPr>
          <a:xfrm>
            <a:off x="381000" y="1269073"/>
            <a:ext cx="7239000" cy="5118649"/>
          </a:xfrm>
        </p:spPr>
      </p:pic>
    </p:spTree>
    <p:extLst>
      <p:ext uri="{BB962C8B-B14F-4D97-AF65-F5344CB8AC3E}">
        <p14:creationId xmlns:p14="http://schemas.microsoft.com/office/powerpoint/2010/main" val="4242162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Results Page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example, we will assume that there is a text box with the name </a:t>
            </a:r>
            <a:r>
              <a:rPr lang="en-US" dirty="0" err="1"/>
              <a:t>txtSearch</a:t>
            </a:r>
            <a:r>
              <a:rPr lang="en-US" dirty="0"/>
              <a:t> in which the user enters a search string along with a Submit button.</a:t>
            </a:r>
          </a:p>
          <a:p>
            <a:r>
              <a:rPr lang="en-US" dirty="0"/>
              <a:t>The data that we will filter is the Book table; we will display any book records that contain the user-entered text in the Title field.</a:t>
            </a:r>
          </a:p>
        </p:txBody>
      </p:sp>
      <p:pic>
        <p:nvPicPr>
          <p:cNvPr id="5" name="Picture 4" descr="Screen Shot 2014-02-15 at 2.45.4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191000"/>
            <a:ext cx="6477000" cy="19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26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Anytime one of your PHP pages makes changes to the database via an UPDATE,  INSERT, or DELETE statement, you also need to be concerned with the possibility of failure.</a:t>
            </a:r>
          </a:p>
          <a:p>
            <a:r>
              <a:rPr lang="en-US" dirty="0"/>
              <a:t>A </a:t>
            </a:r>
            <a:r>
              <a:rPr lang="en-US" b="1" dirty="0"/>
              <a:t>transaction </a:t>
            </a:r>
            <a:r>
              <a:rPr lang="en-US" dirty="0"/>
              <a:t>refers to a sequence of steps that are treated as a single unit, and provide a way to gracefully handle errors and keep your data properly consistent when errors do occur.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Advanced Topic.</a:t>
            </a:r>
          </a:p>
        </p:txBody>
      </p:sp>
    </p:spTree>
    <p:extLst>
      <p:ext uri="{BB962C8B-B14F-4D97-AF65-F5344CB8AC3E}">
        <p14:creationId xmlns:p14="http://schemas.microsoft.com/office/powerpoint/2010/main" val="3087439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Results Page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/>
          <a:lstStyle/>
          <a:p>
            <a:r>
              <a:rPr lang="en-US" dirty="0"/>
              <a:t>To redisplay the search term we will add code like:</a:t>
            </a:r>
          </a:p>
          <a:p>
            <a:r>
              <a:rPr lang="en-US" dirty="0"/>
              <a:t>&lt;input </a:t>
            </a:r>
            <a:br>
              <a:rPr lang="en-US" dirty="0"/>
            </a:br>
            <a:r>
              <a:rPr lang="en-US" dirty="0"/>
              <a:t>	type="search” </a:t>
            </a:r>
            <a:br>
              <a:rPr lang="en-US" dirty="0"/>
            </a:br>
            <a:r>
              <a:rPr lang="en-US" dirty="0"/>
              <a:t>	name="</a:t>
            </a:r>
            <a:r>
              <a:rPr lang="en-US" dirty="0" err="1"/>
              <a:t>txtSearch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	placeholder="Enter search string” </a:t>
            </a:r>
            <a:br>
              <a:rPr lang="en-US" dirty="0"/>
            </a:br>
            <a:r>
              <a:rPr lang="en-US" dirty="0"/>
              <a:t>	value="&lt;?php echo </a:t>
            </a:r>
            <a:r>
              <a:rPr lang="en-US" b="1" dirty="0">
                <a:solidFill>
                  <a:srgbClr val="CE2933"/>
                </a:solidFill>
              </a:rPr>
              <a:t>$_GET['</a:t>
            </a:r>
            <a:r>
              <a:rPr lang="en-US" b="1" dirty="0" err="1">
                <a:solidFill>
                  <a:srgbClr val="CE2933"/>
                </a:solidFill>
              </a:rPr>
              <a:t>txtSearch</a:t>
            </a:r>
            <a:r>
              <a:rPr lang="en-US" b="1" dirty="0">
                <a:solidFill>
                  <a:srgbClr val="CE2933"/>
                </a:solidFill>
              </a:rPr>
              <a:t>']</a:t>
            </a:r>
            <a:r>
              <a:rPr lang="en-US" dirty="0"/>
              <a:t>; ?&gt;" /&gt;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196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Results Page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Problem to be solved</a:t>
            </a:r>
          </a:p>
        </p:txBody>
      </p:sp>
      <p:pic>
        <p:nvPicPr>
          <p:cNvPr id="6" name="Picture 5" descr="4071511027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5081751" cy="2311223"/>
          </a:xfrm>
          <a:prstGeom prst="rect">
            <a:avLst/>
          </a:prstGeom>
        </p:spPr>
      </p:pic>
      <p:pic>
        <p:nvPicPr>
          <p:cNvPr id="7" name="Picture 6" descr="Screen Shot 2014-02-15 at 2.51.03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91000"/>
            <a:ext cx="6629400" cy="230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264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a Record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9" name="Content Placeholder 8" descr="4071511028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8" r="-14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05545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a Record</a:t>
            </a:r>
          </a:p>
        </p:txBody>
      </p:sp>
      <p:pic>
        <p:nvPicPr>
          <p:cNvPr id="5" name="Content Placeholder 4" descr="4071511029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586" r="-25586"/>
          <a:stretch>
            <a:fillRect/>
          </a:stretch>
        </p:blipFill>
        <p:spPr>
          <a:xfrm>
            <a:off x="-304800" y="838200"/>
            <a:ext cx="8001000" cy="5657454"/>
          </a:xfrm>
        </p:spPr>
      </p:pic>
    </p:spTree>
    <p:extLst>
      <p:ext uri="{BB962C8B-B14F-4D97-AF65-F5344CB8AC3E}">
        <p14:creationId xmlns:p14="http://schemas.microsoft.com/office/powerpoint/2010/main" val="571215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in the Database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ways of storing files in a database: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Storing file location in the database, and storing the file on the server’s </a:t>
            </a:r>
            <a:r>
              <a:rPr lang="en-US" dirty="0" err="1"/>
              <a:t>filesystem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Storing the file itself in the database in the form of a binary BLOB</a:t>
            </a:r>
          </a:p>
        </p:txBody>
      </p:sp>
    </p:spTree>
    <p:extLst>
      <p:ext uri="{BB962C8B-B14F-4D97-AF65-F5344CB8AC3E}">
        <p14:creationId xmlns:p14="http://schemas.microsoft.com/office/powerpoint/2010/main" val="20164378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in the Database</a:t>
            </a:r>
          </a:p>
        </p:txBody>
      </p:sp>
      <p:pic>
        <p:nvPicPr>
          <p:cNvPr id="4" name="Content Placeholder 3" descr="4071511030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2" r="-3022"/>
          <a:stretch>
            <a:fillRect/>
          </a:stretch>
        </p:blipFill>
        <p:spPr/>
      </p:pic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914400" y="838200"/>
            <a:ext cx="6400800" cy="30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a file Location</a:t>
            </a:r>
          </a:p>
        </p:txBody>
      </p:sp>
    </p:spTree>
    <p:extLst>
      <p:ext uri="{BB962C8B-B14F-4D97-AF65-F5344CB8AC3E}">
        <p14:creationId xmlns:p14="http://schemas.microsoft.com/office/powerpoint/2010/main" val="7449006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in the Database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914400" y="838200"/>
            <a:ext cx="6400800" cy="30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a BLOB</a:t>
            </a:r>
          </a:p>
        </p:txBody>
      </p:sp>
      <p:pic>
        <p:nvPicPr>
          <p:cNvPr id="6" name="Content Placeholder 5" descr="407151103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00" b="-46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69084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in the Database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914400" y="838200"/>
            <a:ext cx="6400800" cy="30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Storing and retrieving BLOBs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Screen Shot 2014-02-15 at 2.56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371600"/>
            <a:ext cx="6225739" cy="1676400"/>
          </a:xfrm>
          <a:prstGeom prst="rect">
            <a:avLst/>
          </a:prstGeom>
        </p:spPr>
      </p:pic>
      <p:pic>
        <p:nvPicPr>
          <p:cNvPr id="9" name="Picture 8" descr="Screen Shot 2014-02-15 at 2.56.35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370070"/>
            <a:ext cx="6225740" cy="309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013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in the Database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914400" y="838200"/>
            <a:ext cx="6400800" cy="30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Storing and retrieving BLOBs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Listing 11.36 can then be integrated into HTML image tags by pointing the </a:t>
            </a:r>
            <a:r>
              <a:rPr lang="en-US" dirty="0" err="1"/>
              <a:t>src</a:t>
            </a:r>
            <a:r>
              <a:rPr lang="en-US" dirty="0"/>
              <a:t> attribute to our script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="/images/Author280.jpg"/&gt;</a:t>
            </a:r>
          </a:p>
          <a:p>
            <a:r>
              <a:rPr lang="en-US" dirty="0"/>
              <a:t>Would now reference a dynamic PHP script like: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b="1" dirty="0" err="1">
                <a:solidFill>
                  <a:srgbClr val="CE2933"/>
                </a:solidFill>
              </a:rPr>
              <a:t>getImage.php?id</a:t>
            </a:r>
            <a:r>
              <a:rPr lang="en-US" b="1" dirty="0">
                <a:solidFill>
                  <a:srgbClr val="CE2933"/>
                </a:solidFill>
              </a:rPr>
              <a:t>=280</a:t>
            </a:r>
            <a:r>
              <a:rPr lang="en-US" dirty="0"/>
              <a:t>"/&gt;</a:t>
            </a:r>
          </a:p>
        </p:txBody>
      </p:sp>
    </p:spTree>
    <p:extLst>
      <p:ext uri="{BB962C8B-B14F-4D97-AF65-F5344CB8AC3E}">
        <p14:creationId xmlns:p14="http://schemas.microsoft.com/office/powerpoint/2010/main" val="19103297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in the Database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914400" y="838200"/>
            <a:ext cx="6400800" cy="30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 headers matter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same file output with correct and incorrect headers is interpreted differently by the browser</a:t>
            </a:r>
          </a:p>
        </p:txBody>
      </p:sp>
      <p:pic>
        <p:nvPicPr>
          <p:cNvPr id="6" name="Picture 5" descr="4071511032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0799"/>
            <a:ext cx="7010400" cy="363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3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Imagine how a purchase would work in a web storefront. After the user has verified the shipping address, entered a credit card, and selected a shipping option and clicks the final </a:t>
            </a:r>
            <a:r>
              <a:rPr lang="en-US" i="1" dirty="0"/>
              <a:t>Pay for Order </a:t>
            </a:r>
            <a:r>
              <a:rPr lang="en-US" dirty="0"/>
              <a:t>button? Imagine that the following steps need to happen.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order records to the website database.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Check credit card service to see if payment is accepted.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payment is accepted, send message to legacy ordering system.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 purchased item from warehouse inventory table and add it to the order shipped table.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Send message to shipping provider.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Example</a:t>
            </a:r>
          </a:p>
        </p:txBody>
      </p:sp>
    </p:spTree>
    <p:extLst>
      <p:ext uri="{BB962C8B-B14F-4D97-AF65-F5344CB8AC3E}">
        <p14:creationId xmlns:p14="http://schemas.microsoft.com/office/powerpoint/2010/main" val="1308833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You’ve Learned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  <a:latin typeface="Rockwell Condensed" pitchFamily="18" charset="0"/>
              </a:rPr>
              <a:t>Databases</a:t>
            </a:r>
            <a:r>
              <a:rPr lang="en-US" sz="2400" dirty="0">
                <a:solidFill>
                  <a:schemeClr val="bg2"/>
                </a:solidFill>
                <a:latin typeface="Rockwell Condensed" pitchFamily="18" charset="0"/>
              </a:rPr>
              <a:t> and Web 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57800" y="1076980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ckwell Condensed" pitchFamily="18" charset="0"/>
              </a:rPr>
              <a:t>Structured Query Language (</a:t>
            </a:r>
            <a:r>
              <a:rPr lang="en-US" sz="2400" dirty="0">
                <a:solidFill>
                  <a:schemeClr val="accent5"/>
                </a:solidFill>
                <a:latin typeface="Rockwell Condensed" pitchFamily="18" charset="0"/>
              </a:rPr>
              <a:t>SQL</a:t>
            </a:r>
            <a:r>
              <a:rPr lang="en-US" sz="2400" dirty="0">
                <a:solidFill>
                  <a:srgbClr val="FFFFFF"/>
                </a:solidFill>
                <a:latin typeface="Rockwell Condensed" pitchFamily="18" charset="0"/>
              </a:rPr>
              <a:t>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144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ckwell Condensed" pitchFamily="18" charset="0"/>
              </a:rPr>
              <a:t>Database </a:t>
            </a:r>
            <a:r>
              <a:rPr lang="en-US" sz="2400" dirty="0">
                <a:solidFill>
                  <a:schemeClr val="accent5"/>
                </a:solidFill>
                <a:latin typeface="Rockwell Condensed" pitchFamily="18" charset="0"/>
              </a:rPr>
              <a:t>APIs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4400" y="53528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14400" y="375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76401" y="39725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ckwell Condensed" pitchFamily="18" charset="0"/>
              </a:rPr>
              <a:t>Accessing MySQL in </a:t>
            </a:r>
            <a:r>
              <a:rPr lang="en-US" sz="2400" dirty="0">
                <a:solidFill>
                  <a:srgbClr val="F3703A"/>
                </a:solidFill>
                <a:latin typeface="Rockwell Condensed" pitchFamily="18" charset="0"/>
              </a:rPr>
              <a:t>PHP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4400" y="3733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14400" y="51816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76400" y="5344180"/>
            <a:ext cx="2743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ckwell Condensed" pitchFamily="18" charset="0"/>
              </a:rPr>
              <a:t>Sample Database </a:t>
            </a:r>
            <a:r>
              <a:rPr lang="en-US" sz="2400" dirty="0">
                <a:solidFill>
                  <a:srgbClr val="F3703A"/>
                </a:solidFill>
                <a:latin typeface="Rockwell Condensed" pitchFamily="18" charset="0"/>
              </a:rPr>
              <a:t>Techniques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52004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6482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410201" y="25247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ckwell Condensed" pitchFamily="18" charset="0"/>
              </a:rPr>
              <a:t>Managing a </a:t>
            </a:r>
            <a:r>
              <a:rPr lang="en-US" sz="2400" dirty="0">
                <a:solidFill>
                  <a:srgbClr val="F3703A"/>
                </a:solidFill>
                <a:latin typeface="Rockwell Condensed" pitchFamily="18" charset="0"/>
              </a:rPr>
              <a:t>MySQL</a:t>
            </a:r>
            <a:r>
              <a:rPr lang="en-US" sz="2400" dirty="0">
                <a:solidFill>
                  <a:schemeClr val="bg2"/>
                </a:solidFill>
                <a:latin typeface="Rockwell Condensed" pitchFamily="18" charset="0"/>
              </a:rPr>
              <a:t> Database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482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648200" y="375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10201" y="39725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Rockwell Condensed" pitchFamily="18" charset="0"/>
              </a:rPr>
              <a:t>Case Study Schemas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48200" y="3733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29685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any step in this process, errors could occur. For instance: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DBMS system could crash after writing the first order record but before the second order record could be written.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credit card service could be unresponsive, or the credit card payment declined.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legacy ordering system or inventory system or shipping provider system could be down.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Example</a:t>
            </a:r>
          </a:p>
        </p:txBody>
      </p:sp>
    </p:spTree>
    <p:extLst>
      <p:ext uri="{BB962C8B-B14F-4D97-AF65-F5344CB8AC3E}">
        <p14:creationId xmlns:p14="http://schemas.microsoft.com/office/powerpoint/2010/main" val="2713725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Local Transactions </a:t>
            </a:r>
            <a:r>
              <a:rPr lang="en-US" dirty="0"/>
              <a:t>can be handled by the DBMS.</a:t>
            </a:r>
          </a:p>
          <a:p>
            <a:r>
              <a:rPr lang="en-US" b="1" dirty="0"/>
              <a:t>Distributed Transactions </a:t>
            </a:r>
            <a:r>
              <a:rPr lang="en-US" dirty="0"/>
              <a:t>involve multiple hosts, several of which we may have no control over. </a:t>
            </a:r>
          </a:p>
          <a:p>
            <a:r>
              <a:rPr lang="en-US" dirty="0"/>
              <a:t>Distributed transactions are much more complicated than local transactions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Multiple types</a:t>
            </a:r>
          </a:p>
        </p:txBody>
      </p:sp>
    </p:spTree>
    <p:extLst>
      <p:ext uri="{BB962C8B-B14F-4D97-AF65-F5344CB8AC3E}">
        <p14:creationId xmlns:p14="http://schemas.microsoft.com/office/powerpoint/2010/main" val="2313973415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Book Palette">
      <a:dk1>
        <a:srgbClr val="404040"/>
      </a:dk1>
      <a:lt1>
        <a:srgbClr val="F3F3E7"/>
      </a:lt1>
      <a:dk2>
        <a:srgbClr val="467082"/>
      </a:dk2>
      <a:lt2>
        <a:srgbClr val="FFFFFF"/>
      </a:lt2>
      <a:accent1>
        <a:srgbClr val="009FDA"/>
      </a:accent1>
      <a:accent2>
        <a:srgbClr val="CE2933"/>
      </a:accent2>
      <a:accent3>
        <a:srgbClr val="E6B120"/>
      </a:accent3>
      <a:accent4>
        <a:srgbClr val="467082"/>
      </a:accent4>
      <a:accent5>
        <a:srgbClr val="F3703A"/>
      </a:accent5>
      <a:accent6>
        <a:srgbClr val="00A651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Chapter01-PresentationDistilled</Template>
  <TotalTime>3795</TotalTime>
  <Words>1916</Words>
  <Application>Microsoft Office PowerPoint</Application>
  <PresentationFormat>On-screen Show (4:3)</PresentationFormat>
  <Paragraphs>260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Rockwell</vt:lpstr>
      <vt:lpstr>Rockwell Condensed</vt:lpstr>
      <vt:lpstr>Rockwell Extra Bold</vt:lpstr>
      <vt:lpstr>Wingdings</vt:lpstr>
      <vt:lpstr>Presentation</vt:lpstr>
      <vt:lpstr>Working with Databases</vt:lpstr>
      <vt:lpstr>Objectives</vt:lpstr>
      <vt:lpstr>Databases and Web Development</vt:lpstr>
      <vt:lpstr>Databases and Web Development</vt:lpstr>
      <vt:lpstr>MySQL</vt:lpstr>
      <vt:lpstr>Transactions</vt:lpstr>
      <vt:lpstr>Transactions</vt:lpstr>
      <vt:lpstr>Transactions</vt:lpstr>
      <vt:lpstr>Transactions</vt:lpstr>
      <vt:lpstr>Local Transactions</vt:lpstr>
      <vt:lpstr>Database Indexes</vt:lpstr>
      <vt:lpstr>Database Indexes</vt:lpstr>
      <vt:lpstr>Database APIs</vt:lpstr>
      <vt:lpstr>API </vt:lpstr>
      <vt:lpstr>PHP MySQL APIs</vt:lpstr>
      <vt:lpstr>ManaginG a MySQL Database</vt:lpstr>
      <vt:lpstr>How do you access the DBMS</vt:lpstr>
      <vt:lpstr>Command Line Interface</vt:lpstr>
      <vt:lpstr>Command Line Interface</vt:lpstr>
      <vt:lpstr>Command Line Interface</vt:lpstr>
      <vt:lpstr>phpMyAdmin</vt:lpstr>
      <vt:lpstr>MySQL Workbench</vt:lpstr>
      <vt:lpstr>Accessing MySQl in PHP</vt:lpstr>
      <vt:lpstr>Database Connection Algorithm</vt:lpstr>
      <vt:lpstr>Database Connection Algorithm</vt:lpstr>
      <vt:lpstr>Database Connection Algorithm</vt:lpstr>
      <vt:lpstr>Storing Connection Details</vt:lpstr>
      <vt:lpstr>Handling Connection Errors</vt:lpstr>
      <vt:lpstr>Handling Connection Errors</vt:lpstr>
      <vt:lpstr>Handling Connection Errors</vt:lpstr>
      <vt:lpstr>Execute the Query</vt:lpstr>
      <vt:lpstr>Queries that don’t return data</vt:lpstr>
      <vt:lpstr>Integrating User Data</vt:lpstr>
      <vt:lpstr>Integrating User Data</vt:lpstr>
      <vt:lpstr>SQL Injection Illustration</vt:lpstr>
      <vt:lpstr>Defend against attack</vt:lpstr>
      <vt:lpstr>Sanitize User Input</vt:lpstr>
      <vt:lpstr>Prepared Statements</vt:lpstr>
      <vt:lpstr>Prepared Statements</vt:lpstr>
      <vt:lpstr>Prepared Statements</vt:lpstr>
      <vt:lpstr>Prepared Statements</vt:lpstr>
      <vt:lpstr>Process Query Results</vt:lpstr>
      <vt:lpstr>Process Query Results</vt:lpstr>
      <vt:lpstr>Fetch into an object</vt:lpstr>
      <vt:lpstr>Fetch into an object</vt:lpstr>
      <vt:lpstr>Fetch into an object</vt:lpstr>
      <vt:lpstr>Freeing Resources</vt:lpstr>
      <vt:lpstr>Using Transactions</vt:lpstr>
      <vt:lpstr>Using Transactions</vt:lpstr>
      <vt:lpstr>Case Study Schemas</vt:lpstr>
      <vt:lpstr>Art Database</vt:lpstr>
      <vt:lpstr>Book CRM Database</vt:lpstr>
      <vt:lpstr>Travel Photo Sharing Database</vt:lpstr>
      <vt:lpstr>Sample Database Techniques</vt:lpstr>
      <vt:lpstr>Display a list of Links</vt:lpstr>
      <vt:lpstr>Display a list of Links</vt:lpstr>
      <vt:lpstr>Display a list of Links</vt:lpstr>
      <vt:lpstr>Search and Results Page</vt:lpstr>
      <vt:lpstr>Search and Results Page</vt:lpstr>
      <vt:lpstr>Search and Results Page</vt:lpstr>
      <vt:lpstr>Search and Results Page</vt:lpstr>
      <vt:lpstr>Editing a Record</vt:lpstr>
      <vt:lpstr>Editing a Record</vt:lpstr>
      <vt:lpstr>Files in the Database</vt:lpstr>
      <vt:lpstr>Files in the Database</vt:lpstr>
      <vt:lpstr>Files in the Database</vt:lpstr>
      <vt:lpstr>Files in the Database</vt:lpstr>
      <vt:lpstr>Files in the Database</vt:lpstr>
      <vt:lpstr>Files in the Database</vt:lpstr>
      <vt:lpstr>What You’ve Learned</vt:lpstr>
    </vt:vector>
  </TitlesOfParts>
  <Company>Mount Royal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Ricardo Hoar</dc:creator>
  <cp:lastModifiedBy>ELIZABETH DIAZ</cp:lastModifiedBy>
  <cp:revision>870</cp:revision>
  <dcterms:created xsi:type="dcterms:W3CDTF">2012-11-14T17:20:48Z</dcterms:created>
  <dcterms:modified xsi:type="dcterms:W3CDTF">2016-11-09T13:03:41Z</dcterms:modified>
</cp:coreProperties>
</file>